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s-C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6D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DC89D-9F0F-4315-B33D-6943EE80D4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67C69B-A1B3-4BBE-A510-8A8DE21F44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F05AA-55DB-467B-9DA1-5BB63006F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0D7C4-71C0-4042-A1B5-75D83F383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DB51C5-4879-43A2-A9F4-F15E735AC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702132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3C098-B5BB-4FF1-B15B-E2A7626DD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E0EFC4-E513-4903-AAD0-4B25ECF7B5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E62EEA-9368-4E2B-8B2D-013E86B72B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B7E535-CFB1-44A6-8006-8FF38BDBE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D7EDC-C895-40F2-AA65-8B5DB8C1A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291458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42EA03-E0DB-466B-9609-911D7793A8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977080-74D7-481A-81DD-91EFE4C756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301974-A662-4D88-8AB3-969A00F34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1767ED-D693-4D42-AA54-E83CF7EB9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C62E89-C63E-49B5-82BC-35026D92C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833068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686FC-5DB3-4EA4-9E54-706533DE2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559A2-9C94-495D-B55B-3941AD821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EBC76-0A87-4A5F-901A-85E1A6EDB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91F970-D9AF-4A7E-8DFB-1512EA060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D932C-5907-424B-85AC-DD399638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688329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8F304-65EB-4012-9692-B8E56C9614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B6F19-0FB7-450D-A23E-44DE6EFA75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20969-8CCD-4139-A449-81BAAFCBF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23A9D-874C-404C-B87C-705D9C6FC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1F0B12-2B0F-4101-9864-C1A0A8C9D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611063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494A0-E751-46E0-AF41-D601F7B2F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5CAC5-929D-4DE4-8296-6E46A88F4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4FEB10-9D04-41D9-AA3E-B103CA072D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FE52BD-A8C0-4EEB-9AF7-F94B854CD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78EFEF-DFA2-4CEC-9EDB-96907E506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328BDD-3208-44AC-A5DD-EB5349317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457514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D45F2-E15A-4438-8ADD-C91F29979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76854-EAC0-4D41-934F-384F03AC9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B9B6A4-4BC5-4A21-90FC-AA15EDB170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B5B92C-E124-4CDB-A190-B7B1705998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8B4A09-930F-4F60-A013-291BE4C3D1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DADB86-82E0-466D-A774-DE1FC240B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028D60-960D-40D5-B737-61CA3C22C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2A5F8D-17D2-4364-93AF-290A0046D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734807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1D56C-EB38-467C-B8B1-F07745530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25FCF3-B9E0-440F-A628-311A6E45F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A636E2-BDE4-46F9-A9D7-17C8143C9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01EE79-C534-483A-8348-A2347691D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110471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309993-81C9-4223-99F4-DAE6F506E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D0C668-C1B8-4A04-8E42-01C9425A3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1C0BAC-4667-4FB1-983A-725C79DF0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942328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98592-FDDB-4F8B-9BF8-321EA96B8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085C1-86DC-4D73-A494-22B23B863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49A28E-6008-4C75-9CE4-F888D7994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437204-18C1-4ED9-B69D-68A0AAD38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9D4BA8-0E6E-4778-9F7E-407E285DF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78C36C-1783-4742-BE0C-F336D556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267718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371F3-71BD-493F-9155-11D88CD84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C493D4-0124-4F1E-85E8-B6B4CE66AA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C76F4-6A99-4F29-8346-795FFF0B02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0CEF3-B98F-4C37-916F-C9E655379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8B993-4A07-44B7-B57C-B75264069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B546EF-E30B-4F18-B86B-C973A0F07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400669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50F997-8079-43B6-91EA-83141248D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C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109BD7-ABDE-4090-A5C4-B8FEB327C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C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AED8C-869B-4626-B28A-C8AFE91DF5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E36393-FD25-4DFE-AD42-99FFFAF81D25}" type="datetimeFigureOut">
              <a:rPr lang="es-CR" smtClean="0"/>
              <a:t>21/4/2021</a:t>
            </a:fld>
            <a:endParaRPr lang="es-C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C85A23-DCED-4E3A-A37B-50AA9B28AF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A2830B-BF82-4A16-A686-F1B6CCE30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04CD7-DE34-4429-AA0B-92616513304C}" type="slidenum">
              <a:rPr lang="es-CR" smtClean="0"/>
              <a:t>‹#›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5747788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hyperlink" Target="https://bioinformant.com/product/induced-pluripotent-stem-cell-ipsc-industry-report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6A7C4-35B8-4EC3-93C4-37374CAE96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2622" y="1041400"/>
            <a:ext cx="9448800" cy="2387600"/>
          </a:xfrm>
        </p:spPr>
        <p:txBody>
          <a:bodyPr>
            <a:normAutofit/>
          </a:bodyPr>
          <a:lstStyle/>
          <a:p>
            <a:r>
              <a:rPr lang="es-CR" sz="4800" b="1" i="0" u="none" strike="noStrike" dirty="0">
                <a:solidFill>
                  <a:srgbClr val="A86D3A"/>
                </a:solidFill>
                <a:effectLst/>
                <a:latin typeface="Aharoni" panose="02010803020104030203" pitchFamily="2" charset="-79"/>
                <a:cs typeface="Aharoni" panose="02010803020104030203" pitchFamily="2" charset="-79"/>
              </a:rPr>
              <a:t>Reprogramación Celular: Estrategia terapéutica con mucho futuro</a:t>
            </a:r>
            <a:endParaRPr lang="es-CR" sz="48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0622CE-2CF6-41DE-BC0F-27DDD115E9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27661"/>
            <a:ext cx="9144000" cy="1655762"/>
          </a:xfrm>
        </p:spPr>
        <p:txBody>
          <a:bodyPr/>
          <a:lstStyle/>
          <a:p>
            <a:r>
              <a:rPr lang="en-US" dirty="0">
                <a:latin typeface="Abadi Extra Light" panose="020B0204020104020204" pitchFamily="34" charset="0"/>
              </a:rPr>
              <a:t>Emmanuel Naranjo</a:t>
            </a:r>
          </a:p>
          <a:p>
            <a:r>
              <a:rPr lang="en-US" b="1" dirty="0" err="1">
                <a:latin typeface="Abadi Extra Light" panose="020B0204020104020204" pitchFamily="34" charset="0"/>
              </a:rPr>
              <a:t>Introducción</a:t>
            </a:r>
            <a:r>
              <a:rPr lang="en-US" b="1" dirty="0">
                <a:latin typeface="Abadi Extra Light" panose="020B0204020104020204" pitchFamily="34" charset="0"/>
              </a:rPr>
              <a:t> a la </a:t>
            </a:r>
            <a:r>
              <a:rPr lang="en-US" b="1" dirty="0" err="1">
                <a:latin typeface="Abadi Extra Light" panose="020B0204020104020204" pitchFamily="34" charset="0"/>
              </a:rPr>
              <a:t>Ingeniería</a:t>
            </a:r>
            <a:r>
              <a:rPr lang="en-US" b="1" dirty="0">
                <a:latin typeface="Abadi Extra Light" panose="020B0204020104020204" pitchFamily="34" charset="0"/>
              </a:rPr>
              <a:t> </a:t>
            </a:r>
            <a:r>
              <a:rPr lang="en-US" b="1" dirty="0" err="1">
                <a:latin typeface="Abadi Extra Light" panose="020B0204020104020204" pitchFamily="34" charset="0"/>
              </a:rPr>
              <a:t>Biomédica</a:t>
            </a:r>
            <a:endParaRPr lang="en-US" b="1" dirty="0">
              <a:latin typeface="Abadi Extra Light" panose="020B0204020104020204" pitchFamily="34" charset="0"/>
            </a:endParaRPr>
          </a:p>
          <a:p>
            <a:r>
              <a:rPr lang="es-CR" dirty="0">
                <a:latin typeface="Abadi Extra Light" panose="020B0204020104020204" pitchFamily="34" charset="0"/>
              </a:rPr>
              <a:t>Abril, 2021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4B1932-DB89-4E17-9876-C3FE8D5C1AF7}"/>
              </a:ext>
            </a:extLst>
          </p:cNvPr>
          <p:cNvSpPr/>
          <p:nvPr/>
        </p:nvSpPr>
        <p:spPr>
          <a:xfrm>
            <a:off x="1044606" y="3824945"/>
            <a:ext cx="10244831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B764A6F-3541-49FD-AE2B-A7E92C4582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2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99"/>
    </mc:Choice>
    <mc:Fallback>
      <p:transition spd="slow" advTm="10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D61D321-1047-4417-AC74-C267F3CE41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3683" y="2694123"/>
            <a:ext cx="2085739" cy="31343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262728-0C14-4369-BAAB-26CCA200079A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21965" y="1029569"/>
            <a:ext cx="5095782" cy="47988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72AAF1-3A3D-42C0-9BD3-2404DB5C13AF}"/>
              </a:ext>
            </a:extLst>
          </p:cNvPr>
          <p:cNvSpPr txBox="1"/>
          <p:nvPr/>
        </p:nvSpPr>
        <p:spPr>
          <a:xfrm>
            <a:off x="6901739" y="982673"/>
            <a:ext cx="42496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R" sz="18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Shinya Yamanaka</a:t>
            </a:r>
            <a:r>
              <a:rPr lang="es-CR" dirty="0"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recibió el </a:t>
            </a:r>
            <a:r>
              <a:rPr lang="es-CR" sz="18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premio nobel de Fisiología y Medicina en 2012 por su método de reprogramar células adultas en células madre pluripotentes inducidas (iPS).</a:t>
            </a:r>
            <a:endParaRPr lang="es-CR" dirty="0">
              <a:latin typeface="Abadi Extra Light" panose="020B02040201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84368B-396C-4020-A1C0-522229782949}"/>
              </a:ext>
            </a:extLst>
          </p:cNvPr>
          <p:cNvSpPr txBox="1"/>
          <p:nvPr/>
        </p:nvSpPr>
        <p:spPr>
          <a:xfrm>
            <a:off x="1930244" y="434622"/>
            <a:ext cx="9942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b="1" dirty="0">
                <a:solidFill>
                  <a:srgbClr val="A86D3A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Definición, principio de funcionamiento e historia de la reprogramación celular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EAA045-4EAE-46E4-87C9-1039DF4BDBB9}"/>
              </a:ext>
            </a:extLst>
          </p:cNvPr>
          <p:cNvSpPr txBox="1"/>
          <p:nvPr/>
        </p:nvSpPr>
        <p:spPr>
          <a:xfrm>
            <a:off x="0" y="6054045"/>
            <a:ext cx="6094520" cy="5642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800"/>
              </a:spcAft>
            </a:pPr>
            <a:r>
              <a:rPr lang="es-CR" sz="1200" b="1" dirty="0">
                <a:solidFill>
                  <a:srgbClr val="A86D3A"/>
                </a:solidFill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Figura 1</a:t>
            </a:r>
            <a:r>
              <a:rPr lang="es-CR" sz="1200" b="1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s-CR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Visión general de la inducción de Células Madre pluripotentes.</a:t>
            </a:r>
          </a:p>
          <a:p>
            <a:pPr marL="0" marR="0" algn="ctr">
              <a:spcBef>
                <a:spcPts val="0"/>
              </a:spcBef>
              <a:spcAft>
                <a:spcPts val="800"/>
              </a:spcAft>
            </a:pPr>
            <a:r>
              <a:rPr lang="es-CR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Fuente: </a:t>
            </a:r>
            <a:r>
              <a:rPr lang="es-CR" sz="1200" dirty="0" err="1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Bayart</a:t>
            </a:r>
            <a:r>
              <a:rPr lang="es-CR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y Cohen-</a:t>
            </a:r>
            <a:r>
              <a:rPr lang="es-CR" sz="1200" dirty="0" err="1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Haguenauer</a:t>
            </a:r>
            <a:r>
              <a:rPr lang="es-CR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(2013).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D6F8C7-EE6B-4FA2-A314-C19A5DCCC520}"/>
              </a:ext>
            </a:extLst>
          </p:cNvPr>
          <p:cNvSpPr txBox="1"/>
          <p:nvPr/>
        </p:nvSpPr>
        <p:spPr>
          <a:xfrm>
            <a:off x="7816969" y="6054045"/>
            <a:ext cx="241916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R" sz="1200" b="1" dirty="0">
                <a:solidFill>
                  <a:srgbClr val="A86D3A"/>
                </a:solidFill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Figura 2</a:t>
            </a:r>
            <a:r>
              <a:rPr lang="es-CR" sz="1200" b="1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s-CR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Doctor</a:t>
            </a:r>
            <a:r>
              <a:rPr lang="es-CR" sz="1200" b="1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R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Shinya Yamanaka.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B2CD053-2A54-48E9-892A-A1C2B5FD44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076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781"/>
    </mc:Choice>
    <mc:Fallback>
      <p:transition spd="slow" advTm="147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22587ECF-85E9-4393-9D87-8EB6F3F6C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DE8ACA-BA40-4BE9-969C-0BB640C0326A}"/>
              </a:ext>
            </a:extLst>
          </p:cNvPr>
          <p:cNvSpPr txBox="1"/>
          <p:nvPr/>
        </p:nvSpPr>
        <p:spPr>
          <a:xfrm>
            <a:off x="355532" y="1132300"/>
            <a:ext cx="4985552" cy="5324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s-CR" b="1" kern="1200" dirty="0">
                <a:solidFill>
                  <a:srgbClr val="A86D3A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rPr>
              <a:t>Aplicaciones y ventajas de las iPS en la medicina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4D6907-0587-4B8A-964F-6AADFB6D1A5F}"/>
              </a:ext>
            </a:extLst>
          </p:cNvPr>
          <p:cNvSpPr txBox="1"/>
          <p:nvPr/>
        </p:nvSpPr>
        <p:spPr>
          <a:xfrm>
            <a:off x="456460" y="1834067"/>
            <a:ext cx="4783697" cy="34335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R" dirty="0">
                <a:latin typeface="Abadi Extra Light" panose="020B0204020104020204" pitchFamily="34" charset="0"/>
              </a:rPr>
              <a:t>P</a:t>
            </a:r>
            <a:r>
              <a:rPr lang="es-CR" dirty="0">
                <a:effectLst/>
                <a:latin typeface="Abadi Extra Light" panose="020B0204020104020204" pitchFamily="34" charset="0"/>
              </a:rPr>
              <a:t>revención de problemas de rechazo de trasplantes.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R" dirty="0">
                <a:latin typeface="Abadi Extra Light" panose="020B0204020104020204" pitchFamily="34" charset="0"/>
              </a:rPr>
              <a:t>C</a:t>
            </a:r>
            <a:r>
              <a:rPr lang="es-CR" dirty="0">
                <a:effectLst/>
                <a:latin typeface="Abadi Extra Light" panose="020B0204020104020204" pitchFamily="34" charset="0"/>
              </a:rPr>
              <a:t>omprensión de enfermedades extrañas,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R" dirty="0">
                <a:latin typeface="Abadi Extra Light" panose="020B0204020104020204" pitchFamily="34" charset="0"/>
              </a:rPr>
              <a:t>C</a:t>
            </a:r>
            <a:r>
              <a:rPr lang="es-CR" dirty="0">
                <a:effectLst/>
                <a:latin typeface="Abadi Extra Light" panose="020B0204020104020204" pitchFamily="34" charset="0"/>
              </a:rPr>
              <a:t>omprensión del vínculo entre los factores epigenéticos y la identidad celular.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R" dirty="0">
                <a:latin typeface="Abadi Extra Light" panose="020B0204020104020204" pitchFamily="34" charset="0"/>
              </a:rPr>
              <a:t>I</a:t>
            </a:r>
            <a:r>
              <a:rPr lang="es-CR" dirty="0">
                <a:effectLst/>
                <a:latin typeface="Abadi Extra Light" panose="020B0204020104020204" pitchFamily="34" charset="0"/>
              </a:rPr>
              <a:t>nvestigación relacionada con envejecimiento y errores genéticos.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s-CR" dirty="0">
                <a:latin typeface="Abadi Extra Light" panose="020B0204020104020204" pitchFamily="34" charset="0"/>
              </a:rPr>
              <a:t>C</a:t>
            </a:r>
            <a:r>
              <a:rPr lang="es-CR" dirty="0">
                <a:effectLst/>
                <a:latin typeface="Abadi Extra Light" panose="020B0204020104020204" pitchFamily="34" charset="0"/>
              </a:rPr>
              <a:t>reación de fármacos específicos que eviten efectos de toxicidad en los pacientes.</a:t>
            </a:r>
            <a:endParaRPr lang="es-CR" dirty="0">
              <a:latin typeface="Abadi Extra Light" panose="020B0204020104020204" pitchFamily="34" charset="0"/>
            </a:endParaRPr>
          </a:p>
        </p:txBody>
      </p:sp>
      <p:pic>
        <p:nvPicPr>
          <p:cNvPr id="2050" name="Picture 2" descr="iPS Cell Applications">
            <a:extLst>
              <a:ext uri="{FF2B5EF4-FFF2-40B4-BE49-F238E27FC236}">
                <a16:creationId xmlns:a16="http://schemas.microsoft.com/office/drawing/2014/main" id="{E777115D-2C81-4279-91A5-F803B366B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31866" y="548745"/>
            <a:ext cx="5365375" cy="53117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2737CC-A5AE-4B89-BE4A-5DB1DAA4089D}"/>
              </a:ext>
            </a:extLst>
          </p:cNvPr>
          <p:cNvSpPr txBox="1"/>
          <p:nvPr/>
        </p:nvSpPr>
        <p:spPr>
          <a:xfrm>
            <a:off x="5667293" y="5860466"/>
            <a:ext cx="6094520" cy="5642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800"/>
              </a:spcAft>
            </a:pPr>
            <a:r>
              <a:rPr lang="es-CR" sz="1200" b="1" dirty="0">
                <a:solidFill>
                  <a:srgbClr val="A86D3A"/>
                </a:solidFill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Figura 3</a:t>
            </a:r>
            <a:r>
              <a:rPr lang="es-CR" sz="1200" b="1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s-CR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Aplicaciones de las iPS en la medicina.</a:t>
            </a:r>
          </a:p>
          <a:p>
            <a:pPr marL="0" marR="0" algn="ctr">
              <a:spcBef>
                <a:spcPts val="0"/>
              </a:spcBef>
              <a:spcAft>
                <a:spcPts val="800"/>
              </a:spcAft>
            </a:pPr>
            <a:r>
              <a:rPr lang="es-CR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Fuente: </a:t>
            </a:r>
            <a:r>
              <a:rPr lang="en-US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Global Induced Pluripotent Stem Cell (iPSC) Industry Report (2021). </a:t>
            </a:r>
            <a:endParaRPr lang="es-CR" sz="1200" dirty="0">
              <a:effectLst/>
              <a:latin typeface="Abadi Extra Light" panose="020B0204020104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EFACFCD-CEB8-4C43-BF7E-E358010FFB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123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702"/>
    </mc:Choice>
    <mc:Fallback>
      <p:transition spd="slow" advTm="56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9543250-177D-4AFA-8E8D-AAFE2B46371C}"/>
              </a:ext>
            </a:extLst>
          </p:cNvPr>
          <p:cNvSpPr txBox="1"/>
          <p:nvPr/>
        </p:nvSpPr>
        <p:spPr>
          <a:xfrm>
            <a:off x="568170" y="74746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R" sz="1800" b="1" dirty="0">
                <a:solidFill>
                  <a:srgbClr val="A86D3A"/>
                </a:solidFill>
                <a:effectLst/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Desventajas</a:t>
            </a:r>
            <a:endParaRPr lang="es-CR" b="1" dirty="0">
              <a:solidFill>
                <a:srgbClr val="A86D3A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5AFBA0-4155-4601-B9DA-D3CC7ACC6D43}"/>
              </a:ext>
            </a:extLst>
          </p:cNvPr>
          <p:cNvSpPr txBox="1"/>
          <p:nvPr/>
        </p:nvSpPr>
        <p:spPr>
          <a:xfrm>
            <a:off x="568170" y="1116796"/>
            <a:ext cx="552783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R" sz="18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Límites para aplicación en humanos debido a propiedades de tumorigenicidad, inmunogenicidad y heterogeneidad existentes. </a:t>
            </a:r>
            <a:r>
              <a:rPr lang="es-CR" dirty="0">
                <a:latin typeface="Abadi Extra Light" panose="020B0204020104020204" pitchFamily="34" charset="0"/>
                <a:cs typeface="Arial" panose="020B0604020202020204" pitchFamily="34" charset="0"/>
              </a:rPr>
              <a:t>Su aplicación todavía sigue en estudio.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s-CR" dirty="0">
                <a:latin typeface="Abadi Extra Light" panose="020B0204020104020204" pitchFamily="34" charset="0"/>
                <a:cs typeface="Arial" panose="020B0604020202020204" pitchFamily="34" charset="0"/>
              </a:rPr>
              <a:t>Nuevos dilemas éticos.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AD1ADC-320C-439E-BB55-AFF7A57AE327}"/>
              </a:ext>
            </a:extLst>
          </p:cNvPr>
          <p:cNvSpPr txBox="1"/>
          <p:nvPr/>
        </p:nvSpPr>
        <p:spPr>
          <a:xfrm>
            <a:off x="568170" y="3271336"/>
            <a:ext cx="552783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R" sz="18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El uso de células reprogramadas cuenta con una amplia gama de métodos de comercialización, entre ellas, modelado de enfermedades, desarrollo y descubrimiento de fármacos, medicina personalizada, exámenes de toxicología, ingeniería de tejidos y bioimpresión 3D.</a:t>
            </a:r>
          </a:p>
          <a:p>
            <a:endParaRPr lang="es-CR" dirty="0">
              <a:latin typeface="Abadi Extra Light" panose="020B0204020104020204" pitchFamily="34" charset="0"/>
              <a:cs typeface="Arial" panose="020B0604020202020204" pitchFamily="34" charset="0"/>
            </a:endParaRPr>
          </a:p>
          <a:p>
            <a:r>
              <a:rPr lang="es-CR" dirty="0">
                <a:latin typeface="Abadi Extra Light" panose="020B0204020104020204" pitchFamily="34" charset="0"/>
              </a:rPr>
              <a:t>Se estima que para el 2021, el mercado tenga un valor cercano a los 2.43 mil millones de dólares.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E56360-F33C-4950-913A-F153CCCE03F0}"/>
              </a:ext>
            </a:extLst>
          </p:cNvPr>
          <p:cNvSpPr txBox="1"/>
          <p:nvPr/>
        </p:nvSpPr>
        <p:spPr>
          <a:xfrm>
            <a:off x="568170" y="290200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R" b="1" dirty="0">
                <a:solidFill>
                  <a:srgbClr val="A86D3A"/>
                </a:solidFill>
                <a:latin typeface="Aharoni" panose="02010803020104030203" pitchFamily="2" charset="-79"/>
                <a:ea typeface="Calibri" panose="020F0502020204030204" pitchFamily="34" charset="0"/>
                <a:cs typeface="Aharoni" panose="02010803020104030203" pitchFamily="2" charset="-79"/>
              </a:rPr>
              <a:t>Consideraciones de compra</a:t>
            </a:r>
            <a:endParaRPr lang="es-CR" b="1" dirty="0">
              <a:solidFill>
                <a:srgbClr val="A86D3A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B7C286-6EF2-481B-949B-94D2A0DF63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6782" y="1699936"/>
            <a:ext cx="2957745" cy="29577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131DA47-C04E-4967-A49E-0B2001985F52}"/>
              </a:ext>
            </a:extLst>
          </p:cNvPr>
          <p:cNvSpPr txBox="1"/>
          <p:nvPr/>
        </p:nvSpPr>
        <p:spPr>
          <a:xfrm>
            <a:off x="7391850" y="4657681"/>
            <a:ext cx="41076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ctr">
              <a:spcBef>
                <a:spcPts val="0"/>
              </a:spcBef>
              <a:spcAft>
                <a:spcPts val="800"/>
              </a:spcAft>
            </a:pPr>
            <a:r>
              <a:rPr lang="es-CR" sz="1200" b="1" dirty="0">
                <a:solidFill>
                  <a:srgbClr val="A86D3A"/>
                </a:solidFill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Figura 3</a:t>
            </a:r>
            <a:r>
              <a:rPr lang="es-CR" sz="1200" b="1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r>
              <a:rPr lang="es-CR" sz="1200" dirty="0"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FUJIFILM, m</a:t>
            </a:r>
            <a:r>
              <a:rPr lang="es-CR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ayor fabricante de células humanas reprogramadas.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B77AC3B-2C03-46E9-A49B-B648146A4D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4362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644"/>
    </mc:Choice>
    <mc:Fallback>
      <p:transition spd="slow" advTm="70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92E8F-267E-4C80-AF4F-69EBCF0F7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549" y="3211984"/>
            <a:ext cx="10515600" cy="2852737"/>
          </a:xfrm>
        </p:spPr>
        <p:txBody>
          <a:bodyPr/>
          <a:lstStyle/>
          <a:p>
            <a:r>
              <a:rPr lang="es-CR" dirty="0">
                <a:solidFill>
                  <a:srgbClr val="A86D3A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Gracias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E694044-0A7A-4696-8B99-E5E423AE33B5}"/>
              </a:ext>
            </a:extLst>
          </p:cNvPr>
          <p:cNvSpPr/>
          <p:nvPr/>
        </p:nvSpPr>
        <p:spPr>
          <a:xfrm>
            <a:off x="831849" y="6064721"/>
            <a:ext cx="10244831" cy="4571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5B189E-94C2-44A4-83BE-1B5EEB618EF3}"/>
              </a:ext>
            </a:extLst>
          </p:cNvPr>
          <p:cNvSpPr txBox="1"/>
          <p:nvPr/>
        </p:nvSpPr>
        <p:spPr>
          <a:xfrm>
            <a:off x="3156474" y="415764"/>
            <a:ext cx="5595582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R" sz="18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Universidad Latinoamericana de Ciencia y Tecnología</a:t>
            </a:r>
          </a:p>
          <a:p>
            <a:pPr algn="ctr"/>
            <a:endParaRPr lang="es-CR" dirty="0">
              <a:latin typeface="Abadi Extra Light" panose="020B0204020104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s-CR" dirty="0"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Presentación del Reporte de Tecnología Sanitaria</a:t>
            </a:r>
          </a:p>
          <a:p>
            <a:pPr algn="ctr"/>
            <a:endParaRPr lang="es-CR" sz="1800" dirty="0">
              <a:effectLst/>
              <a:latin typeface="Abadi Extra Light" panose="020B0204020104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s-CR" sz="18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Profesor: Alfonso Rosales López, BE, </a:t>
            </a:r>
            <a:r>
              <a:rPr lang="es-CR" sz="1800" dirty="0" err="1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DSc</a:t>
            </a:r>
            <a:endParaRPr lang="es-CR" sz="1800" dirty="0">
              <a:effectLst/>
              <a:latin typeface="Abadi Extra Light" panose="020B0204020104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CR" sz="1800" dirty="0">
              <a:effectLst/>
              <a:latin typeface="Abadi Extra Light" panose="020B0204020104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2FA5C1-82A0-49CF-B2F1-E52D67A94925}"/>
              </a:ext>
            </a:extLst>
          </p:cNvPr>
          <p:cNvSpPr txBox="1"/>
          <p:nvPr/>
        </p:nvSpPr>
        <p:spPr>
          <a:xfrm>
            <a:off x="3156474" y="2334821"/>
            <a:ext cx="5595582" cy="175432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CR" sz="18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Referencias </a:t>
            </a:r>
          </a:p>
          <a:p>
            <a:r>
              <a:rPr lang="en-US" sz="1200" dirty="0" err="1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Bayart</a:t>
            </a:r>
            <a:r>
              <a:rPr lang="en-US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E. &amp; Cohen-</a:t>
            </a:r>
            <a:r>
              <a:rPr lang="en-US" sz="1200" dirty="0" err="1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Haguenauer</a:t>
            </a:r>
            <a:r>
              <a:rPr lang="en-US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O. (2013). Technological Overview of iPS Induction from Human Adult Somatic Cells</a:t>
            </a:r>
            <a:r>
              <a:rPr lang="en-US" sz="1200" i="1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Current Gene Therapy</a:t>
            </a:r>
            <a:r>
              <a:rPr lang="en-US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200" i="1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13</a:t>
            </a:r>
            <a:r>
              <a:rPr lang="en-US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(2). (pp. 73-92). Bentham Science Publishers.</a:t>
            </a:r>
            <a:endParaRPr lang="es-CR" sz="1200" dirty="0">
              <a:effectLst/>
              <a:latin typeface="Abadi Extra Light" panose="020B0204020104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200" i="1" dirty="0">
              <a:effectLst/>
              <a:latin typeface="Abadi Extra Light" panose="020B0204020104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200" i="1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Global Induced Pluripotent Stem Cell (iPSC) Industry Report. </a:t>
            </a:r>
            <a:r>
              <a:rPr lang="en-US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(2021). </a:t>
            </a:r>
            <a:r>
              <a:rPr lang="en-US" sz="1200" dirty="0" err="1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BioInformant</a:t>
            </a:r>
            <a:r>
              <a:rPr lang="en-US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https://bioinformant.com/product/induced-pluripotent-stem-cell-ipsc-industry-report/</a:t>
            </a:r>
            <a:r>
              <a:rPr lang="en-US" sz="1200" dirty="0">
                <a:effectLst/>
                <a:latin typeface="Abadi Extra Light" panose="020B0204020104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s-CR" sz="1200" dirty="0">
              <a:effectLst/>
              <a:latin typeface="Abadi Extra Light" panose="020B0204020104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CR" sz="1800" dirty="0">
              <a:effectLst/>
              <a:latin typeface="Abadi Extra Light" panose="020B0204020104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1A271E0-FDF2-4F49-BBCC-8BB6548F4F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0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75"/>
    </mc:Choice>
    <mc:Fallback>
      <p:transition spd="slow" advTm="43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358</Words>
  <Application>Microsoft Office PowerPoint</Application>
  <PresentationFormat>Widescreen</PresentationFormat>
  <Paragraphs>35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Abadi Extra Light</vt:lpstr>
      <vt:lpstr>Aharoni</vt:lpstr>
      <vt:lpstr>Arial</vt:lpstr>
      <vt:lpstr>Calibri</vt:lpstr>
      <vt:lpstr>Calibri Light</vt:lpstr>
      <vt:lpstr>Wingdings</vt:lpstr>
      <vt:lpstr>Office Theme</vt:lpstr>
      <vt:lpstr>Reprogramación Celular: Estrategia terapéutica con mucho futuro</vt:lpstr>
      <vt:lpstr>PowerPoint Presentation</vt:lpstr>
      <vt:lpstr>PowerPoint Presentation</vt:lpstr>
      <vt:lpstr>PowerPoint Presentation</vt:lpstr>
      <vt:lpstr>Gracias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Reprogramación Celular: Estrategia terapéutica con mucho futuro</dc:title>
  <dc:creator>Emmanuel Naranjo</dc:creator>
  <cp:lastModifiedBy>Emmanuel Naranjo</cp:lastModifiedBy>
  <cp:revision>17</cp:revision>
  <dcterms:created xsi:type="dcterms:W3CDTF">2021-04-21T17:47:33Z</dcterms:created>
  <dcterms:modified xsi:type="dcterms:W3CDTF">2021-04-22T04:16:17Z</dcterms:modified>
</cp:coreProperties>
</file>

<file path=docProps/thumbnail.jpeg>
</file>